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Aileron" charset="1" panose="00000500000000000000"/>
      <p:regular r:id="rId18"/>
    </p:embeddedFont>
    <p:embeddedFont>
      <p:font typeface="Canva Sans Bold" charset="1" panose="020B0803030501040103"/>
      <p:regular r:id="rId19"/>
    </p:embeddedFont>
    <p:embeddedFont>
      <p:font typeface="Canva Sans" charset="1" panose="020B0503030501040103"/>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1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5.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 Id="rId3" Target="../media/image9.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191919"/>
        </a:solidFill>
      </p:bgPr>
    </p:bg>
    <p:spTree>
      <p:nvGrpSpPr>
        <p:cNvPr id="1" name=""/>
        <p:cNvGrpSpPr/>
        <p:nvPr/>
      </p:nvGrpSpPr>
      <p:grpSpPr>
        <a:xfrm>
          <a:off x="0" y="0"/>
          <a:ext cx="0" cy="0"/>
          <a:chOff x="0" y="0"/>
          <a:chExt cx="0" cy="0"/>
        </a:xfrm>
      </p:grpSpPr>
      <p:sp>
        <p:nvSpPr>
          <p:cNvPr name="Freeform 2" id="2"/>
          <p:cNvSpPr/>
          <p:nvPr/>
        </p:nvSpPr>
        <p:spPr>
          <a:xfrm flipH="false" flipV="false" rot="0">
            <a:off x="1754289" y="0"/>
            <a:ext cx="16533711" cy="10287000"/>
          </a:xfrm>
          <a:custGeom>
            <a:avLst/>
            <a:gdLst/>
            <a:ahLst/>
            <a:cxnLst/>
            <a:rect r="r" b="b" t="t" l="l"/>
            <a:pathLst>
              <a:path h="10287000" w="16533711">
                <a:moveTo>
                  <a:pt x="0" y="0"/>
                </a:moveTo>
                <a:lnTo>
                  <a:pt x="16533711" y="0"/>
                </a:lnTo>
                <a:lnTo>
                  <a:pt x="16533711" y="10287000"/>
                </a:lnTo>
                <a:lnTo>
                  <a:pt x="0" y="10287000"/>
                </a:lnTo>
                <a:lnTo>
                  <a:pt x="0" y="0"/>
                </a:lnTo>
                <a:close/>
              </a:path>
            </a:pathLst>
          </a:custGeom>
          <a:blipFill>
            <a:blip r:embed="rId2">
              <a:alphaModFix amt="29000"/>
            </a:blip>
            <a:stretch>
              <a:fillRect l="-9204" t="0" r="-9204" b="0"/>
            </a:stretch>
          </a:blipFill>
        </p:spPr>
      </p:sp>
      <p:sp>
        <p:nvSpPr>
          <p:cNvPr name="AutoShape 3" id="3"/>
          <p:cNvSpPr/>
          <p:nvPr/>
        </p:nvSpPr>
        <p:spPr>
          <a:xfrm rot="0">
            <a:off x="0" y="0"/>
            <a:ext cx="1754289" cy="10287000"/>
          </a:xfrm>
          <a:prstGeom prst="rect">
            <a:avLst/>
          </a:prstGeom>
          <a:solidFill>
            <a:srgbClr val="00357A"/>
          </a:solidFill>
        </p:spPr>
      </p:sp>
      <p:sp>
        <p:nvSpPr>
          <p:cNvPr name="AutoShape 4" id="4"/>
          <p:cNvSpPr/>
          <p:nvPr/>
        </p:nvSpPr>
        <p:spPr>
          <a:xfrm rot="0">
            <a:off x="17527131" y="8760460"/>
            <a:ext cx="760869" cy="0"/>
          </a:xfrm>
          <a:prstGeom prst="line">
            <a:avLst/>
          </a:prstGeom>
          <a:ln cap="flat" w="38100">
            <a:solidFill>
              <a:srgbClr val="FFFFFF"/>
            </a:solidFill>
            <a:prstDash val="solid"/>
            <a:headEnd type="none" len="sm" w="sm"/>
            <a:tailEnd type="none" len="sm" w="sm"/>
          </a:ln>
        </p:spPr>
      </p:sp>
      <p:grpSp>
        <p:nvGrpSpPr>
          <p:cNvPr name="Group 5" id="5"/>
          <p:cNvGrpSpPr/>
          <p:nvPr/>
        </p:nvGrpSpPr>
        <p:grpSpPr>
          <a:xfrm rot="0">
            <a:off x="14571668" y="4141091"/>
            <a:ext cx="2471871" cy="2488633"/>
            <a:chOff x="0" y="0"/>
            <a:chExt cx="7492987" cy="7543800"/>
          </a:xfrm>
        </p:grpSpPr>
        <p:sp>
          <p:nvSpPr>
            <p:cNvPr name="Freeform 6" id="6"/>
            <p:cNvSpPr/>
            <p:nvPr/>
          </p:nvSpPr>
          <p:spPr>
            <a:xfrm flipH="false" flipV="false" rot="0">
              <a:off x="0" y="0"/>
              <a:ext cx="7493000" cy="7543800"/>
            </a:xfrm>
            <a:custGeom>
              <a:avLst/>
              <a:gdLst/>
              <a:ahLst/>
              <a:cxnLst/>
              <a:rect r="r" b="b" t="t" l="l"/>
              <a:pathLst>
                <a:path h="7543800" w="7493000">
                  <a:moveTo>
                    <a:pt x="2887315" y="0"/>
                  </a:moveTo>
                  <a:lnTo>
                    <a:pt x="4605685" y="0"/>
                  </a:lnTo>
                  <a:cubicBezTo>
                    <a:pt x="5371448" y="0"/>
                    <a:pt x="6105848" y="304198"/>
                    <a:pt x="6647325" y="845675"/>
                  </a:cubicBezTo>
                  <a:cubicBezTo>
                    <a:pt x="7188802" y="1387152"/>
                    <a:pt x="7493000" y="2121552"/>
                    <a:pt x="7493000" y="2887315"/>
                  </a:cubicBezTo>
                  <a:lnTo>
                    <a:pt x="7493000" y="4656485"/>
                  </a:lnTo>
                  <a:cubicBezTo>
                    <a:pt x="7493000" y="5422248"/>
                    <a:pt x="7188802" y="6156648"/>
                    <a:pt x="6647325" y="6698125"/>
                  </a:cubicBezTo>
                  <a:cubicBezTo>
                    <a:pt x="6105848" y="7239602"/>
                    <a:pt x="5371448" y="7543800"/>
                    <a:pt x="4605685" y="7543800"/>
                  </a:cubicBezTo>
                  <a:lnTo>
                    <a:pt x="2887315" y="7543800"/>
                  </a:lnTo>
                  <a:cubicBezTo>
                    <a:pt x="2121552" y="7543800"/>
                    <a:pt x="1387152" y="7239602"/>
                    <a:pt x="845675" y="6698125"/>
                  </a:cubicBezTo>
                  <a:cubicBezTo>
                    <a:pt x="304198" y="6156648"/>
                    <a:pt x="0" y="5422248"/>
                    <a:pt x="0" y="4656485"/>
                  </a:cubicBezTo>
                  <a:lnTo>
                    <a:pt x="0" y="2887315"/>
                  </a:lnTo>
                  <a:cubicBezTo>
                    <a:pt x="0" y="2121552"/>
                    <a:pt x="304198" y="1387152"/>
                    <a:pt x="845675" y="845675"/>
                  </a:cubicBezTo>
                  <a:cubicBezTo>
                    <a:pt x="1387152" y="304198"/>
                    <a:pt x="2121552" y="0"/>
                    <a:pt x="2887315" y="0"/>
                  </a:cubicBezTo>
                  <a:close/>
                </a:path>
              </a:pathLst>
            </a:custGeom>
            <a:blipFill>
              <a:blip r:embed="rId3"/>
              <a:stretch>
                <a:fillRect l="0" t="0" r="0" b="0"/>
              </a:stretch>
            </a:blipFill>
          </p:spPr>
        </p:sp>
      </p:grpSp>
      <p:sp>
        <p:nvSpPr>
          <p:cNvPr name="Freeform 7" id="7"/>
          <p:cNvSpPr/>
          <p:nvPr/>
        </p:nvSpPr>
        <p:spPr>
          <a:xfrm flipH="false" flipV="false" rot="0">
            <a:off x="11545989" y="4141091"/>
            <a:ext cx="2488633" cy="2488633"/>
          </a:xfrm>
          <a:custGeom>
            <a:avLst/>
            <a:gdLst/>
            <a:ahLst/>
            <a:cxnLst/>
            <a:rect r="r" b="b" t="t" l="l"/>
            <a:pathLst>
              <a:path h="2488633" w="2488633">
                <a:moveTo>
                  <a:pt x="0" y="0"/>
                </a:moveTo>
                <a:lnTo>
                  <a:pt x="2488634" y="0"/>
                </a:lnTo>
                <a:lnTo>
                  <a:pt x="2488634" y="2488634"/>
                </a:lnTo>
                <a:lnTo>
                  <a:pt x="0" y="2488634"/>
                </a:lnTo>
                <a:lnTo>
                  <a:pt x="0" y="0"/>
                </a:lnTo>
                <a:close/>
              </a:path>
            </a:pathLst>
          </a:custGeom>
          <a:blipFill>
            <a:blip r:embed="rId4"/>
            <a:stretch>
              <a:fillRect l="0" t="0" r="0" b="0"/>
            </a:stretch>
          </a:blipFill>
        </p:spPr>
      </p:sp>
      <p:sp>
        <p:nvSpPr>
          <p:cNvPr name="TextBox 8" id="8"/>
          <p:cNvSpPr txBox="true"/>
          <p:nvPr/>
        </p:nvSpPr>
        <p:spPr>
          <a:xfrm rot="0">
            <a:off x="12168174" y="8529320"/>
            <a:ext cx="5091126" cy="481330"/>
          </a:xfrm>
          <a:prstGeom prst="rect">
            <a:avLst/>
          </a:prstGeom>
        </p:spPr>
        <p:txBody>
          <a:bodyPr anchor="t" rtlCol="false" tIns="0" lIns="0" bIns="0" rIns="0">
            <a:spAutoFit/>
          </a:bodyPr>
          <a:lstStyle/>
          <a:p>
            <a:pPr algn="r">
              <a:lnSpc>
                <a:spcPts val="3919"/>
              </a:lnSpc>
            </a:pPr>
            <a:r>
              <a:rPr lang="en-US" sz="2799" spc="195">
                <a:solidFill>
                  <a:srgbClr val="2C92D5"/>
                </a:solidFill>
                <a:latin typeface="Aileron"/>
                <a:ea typeface="Aileron"/>
                <a:cs typeface="Aileron"/>
                <a:sym typeface="Aileron"/>
              </a:rPr>
              <a:t>New Age Power</a:t>
            </a:r>
          </a:p>
        </p:txBody>
      </p:sp>
      <p:sp>
        <p:nvSpPr>
          <p:cNvPr name="TextBox 9" id="9"/>
          <p:cNvSpPr txBox="true"/>
          <p:nvPr/>
        </p:nvSpPr>
        <p:spPr>
          <a:xfrm rot="-5400000">
            <a:off x="-3277978" y="4874577"/>
            <a:ext cx="8229600" cy="537845"/>
          </a:xfrm>
          <a:prstGeom prst="rect">
            <a:avLst/>
          </a:prstGeom>
        </p:spPr>
        <p:txBody>
          <a:bodyPr anchor="t" rtlCol="false" tIns="0" lIns="0" bIns="0" rIns="0">
            <a:spAutoFit/>
          </a:bodyPr>
          <a:lstStyle/>
          <a:p>
            <a:pPr algn="ctr">
              <a:lnSpc>
                <a:spcPts val="4480"/>
              </a:lnSpc>
            </a:pPr>
            <a:r>
              <a:rPr lang="en-US" sz="3200" spc="352">
                <a:solidFill>
                  <a:srgbClr val="FFFFFF"/>
                </a:solidFill>
                <a:latin typeface="Aileron"/>
                <a:ea typeface="Aileron"/>
                <a:cs typeface="Aileron"/>
                <a:sym typeface="Aileron"/>
              </a:rPr>
              <a:t>POWER TO YOU!</a:t>
            </a:r>
          </a:p>
        </p:txBody>
      </p:sp>
      <p:sp>
        <p:nvSpPr>
          <p:cNvPr name="TextBox 10" id="10"/>
          <p:cNvSpPr txBox="true"/>
          <p:nvPr/>
        </p:nvSpPr>
        <p:spPr>
          <a:xfrm rot="0">
            <a:off x="6971090" y="572132"/>
            <a:ext cx="10556041" cy="2679515"/>
          </a:xfrm>
          <a:prstGeom prst="rect">
            <a:avLst/>
          </a:prstGeom>
        </p:spPr>
        <p:txBody>
          <a:bodyPr anchor="t" rtlCol="false" tIns="0" lIns="0" bIns="0" rIns="0">
            <a:spAutoFit/>
          </a:bodyPr>
          <a:lstStyle/>
          <a:p>
            <a:pPr algn="ctr">
              <a:lnSpc>
                <a:spcPts val="7185"/>
              </a:lnSpc>
              <a:spcBef>
                <a:spcPct val="0"/>
              </a:spcBef>
            </a:pPr>
            <a:r>
              <a:rPr lang="en-US" b="true" sz="5132">
                <a:solidFill>
                  <a:srgbClr val="FFFFFF"/>
                </a:solidFill>
                <a:latin typeface="Canva Sans Bold"/>
                <a:ea typeface="Canva Sans Bold"/>
                <a:cs typeface="Canva Sans Bold"/>
                <a:sym typeface="Canva Sans Bold"/>
              </a:rPr>
              <a:t>Rev</a:t>
            </a:r>
            <a:r>
              <a:rPr lang="en-US" b="true" sz="5132">
                <a:solidFill>
                  <a:srgbClr val="FFFFFF"/>
                </a:solidFill>
                <a:latin typeface="Canva Sans Bold"/>
                <a:ea typeface="Canva Sans Bold"/>
                <a:cs typeface="Canva Sans Bold"/>
                <a:sym typeface="Canva Sans Bold"/>
              </a:rPr>
              <a:t>olutionizing Energy Access: Powering Progress with Open Access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81724"/>
            <a:ext cx="6975314" cy="10287000"/>
          </a:xfrm>
          <a:prstGeom prst="rect">
            <a:avLst/>
          </a:prstGeom>
          <a:solidFill>
            <a:srgbClr val="00357A"/>
          </a:solidFill>
        </p:spPr>
      </p:sp>
      <p:grpSp>
        <p:nvGrpSpPr>
          <p:cNvPr name="Group 3" id="3"/>
          <p:cNvGrpSpPr/>
          <p:nvPr/>
        </p:nvGrpSpPr>
        <p:grpSpPr>
          <a:xfrm rot="0">
            <a:off x="17150155" y="88578"/>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Freeform 5" id="5"/>
          <p:cNvSpPr/>
          <p:nvPr/>
        </p:nvSpPr>
        <p:spPr>
          <a:xfrm flipH="false" flipV="false" rot="0">
            <a:off x="7105193" y="2029424"/>
            <a:ext cx="11346621" cy="6982333"/>
          </a:xfrm>
          <a:custGeom>
            <a:avLst/>
            <a:gdLst/>
            <a:ahLst/>
            <a:cxnLst/>
            <a:rect r="r" b="b" t="t" l="l"/>
            <a:pathLst>
              <a:path h="6982333" w="11346621">
                <a:moveTo>
                  <a:pt x="0" y="0"/>
                </a:moveTo>
                <a:lnTo>
                  <a:pt x="11346621" y="0"/>
                </a:lnTo>
                <a:lnTo>
                  <a:pt x="11346621" y="6982333"/>
                </a:lnTo>
                <a:lnTo>
                  <a:pt x="0" y="6982333"/>
                </a:lnTo>
                <a:lnTo>
                  <a:pt x="0" y="0"/>
                </a:lnTo>
                <a:close/>
              </a:path>
            </a:pathLst>
          </a:custGeom>
          <a:blipFill>
            <a:blip r:embed="rId3"/>
            <a:stretch>
              <a:fillRect l="0" t="-8761" r="0" b="-7429"/>
            </a:stretch>
          </a:blipFill>
        </p:spPr>
      </p:sp>
      <p:sp>
        <p:nvSpPr>
          <p:cNvPr name="TextBox 6" id="6"/>
          <p:cNvSpPr txBox="true"/>
          <p:nvPr/>
        </p:nvSpPr>
        <p:spPr>
          <a:xfrm rot="0">
            <a:off x="543095" y="453864"/>
            <a:ext cx="5889125" cy="1749425"/>
          </a:xfrm>
          <a:prstGeom prst="rect">
            <a:avLst/>
          </a:prstGeom>
        </p:spPr>
        <p:txBody>
          <a:bodyPr anchor="t" rtlCol="false" tIns="0" lIns="0" bIns="0" rIns="0">
            <a:spAutoFit/>
          </a:bodyPr>
          <a:lstStyle/>
          <a:p>
            <a:pPr algn="l">
              <a:lnSpc>
                <a:spcPts val="7000"/>
              </a:lnSpc>
              <a:spcBef>
                <a:spcPct val="0"/>
              </a:spcBef>
            </a:pPr>
            <a:r>
              <a:rPr lang="en-US" b="true" sz="5000">
                <a:solidFill>
                  <a:srgbClr val="FFFFFF"/>
                </a:solidFill>
                <a:latin typeface="Canva Sans Bold"/>
                <a:ea typeface="Canva Sans Bold"/>
                <a:cs typeface="Canva Sans Bold"/>
                <a:sym typeface="Canva Sans Bold"/>
              </a:rPr>
              <a:t>Future Road Map - BESS Integration</a:t>
            </a:r>
          </a:p>
        </p:txBody>
      </p:sp>
      <p:sp>
        <p:nvSpPr>
          <p:cNvPr name="TextBox 7" id="7"/>
          <p:cNvSpPr txBox="true"/>
          <p:nvPr/>
        </p:nvSpPr>
        <p:spPr>
          <a:xfrm rot="0">
            <a:off x="366492" y="2959100"/>
            <a:ext cx="6242330" cy="6033135"/>
          </a:xfrm>
          <a:prstGeom prst="rect">
            <a:avLst/>
          </a:prstGeom>
        </p:spPr>
        <p:txBody>
          <a:bodyPr anchor="t" rtlCol="false" tIns="0" lIns="0" bIns="0" rIns="0">
            <a:spAutoFit/>
          </a:bodyPr>
          <a:lstStyle/>
          <a:p>
            <a:pPr algn="l">
              <a:lnSpc>
                <a:spcPts val="4800"/>
              </a:lnSpc>
            </a:pPr>
            <a:r>
              <a:rPr lang="en-US" b="true" sz="2400">
                <a:solidFill>
                  <a:srgbClr val="FFFFFF"/>
                </a:solidFill>
                <a:latin typeface="Canva Sans Bold"/>
                <a:ea typeface="Canva Sans Bold"/>
                <a:cs typeface="Canva Sans Bold"/>
                <a:sym typeface="Canva Sans Bold"/>
              </a:rPr>
              <a:t>Why BESS?</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Store solar energy</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Reduce dependency on grid power</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Peak-hour s</a:t>
            </a:r>
            <a:r>
              <a:rPr lang="en-US" sz="2400">
                <a:solidFill>
                  <a:srgbClr val="FFFFFF"/>
                </a:solidFill>
                <a:latin typeface="Canva Sans"/>
                <a:ea typeface="Canva Sans"/>
                <a:cs typeface="Canva Sans"/>
                <a:sym typeface="Canva Sans"/>
              </a:rPr>
              <a:t>upply (evening 6 PM – 10 PM)</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Improved reliability</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Better load management</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Green energy supply</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Genset costs?*</a:t>
            </a:r>
          </a:p>
          <a:p>
            <a:pPr algn="l">
              <a:lnSpc>
                <a:spcPts val="480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81724"/>
            <a:ext cx="6975314" cy="10287000"/>
          </a:xfrm>
          <a:prstGeom prst="rect">
            <a:avLst/>
          </a:prstGeom>
          <a:solidFill>
            <a:srgbClr val="00357A"/>
          </a:solidFill>
        </p:spPr>
      </p:sp>
      <p:grpSp>
        <p:nvGrpSpPr>
          <p:cNvPr name="Group 3" id="3"/>
          <p:cNvGrpSpPr/>
          <p:nvPr/>
        </p:nvGrpSpPr>
        <p:grpSpPr>
          <a:xfrm rot="0">
            <a:off x="17150155" y="88578"/>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Freeform 5" id="5"/>
          <p:cNvSpPr/>
          <p:nvPr/>
        </p:nvSpPr>
        <p:spPr>
          <a:xfrm flipH="false" flipV="false" rot="0">
            <a:off x="8509814" y="1106680"/>
            <a:ext cx="7622711" cy="8641363"/>
          </a:xfrm>
          <a:custGeom>
            <a:avLst/>
            <a:gdLst/>
            <a:ahLst/>
            <a:cxnLst/>
            <a:rect r="r" b="b" t="t" l="l"/>
            <a:pathLst>
              <a:path h="8641363" w="7622711">
                <a:moveTo>
                  <a:pt x="0" y="0"/>
                </a:moveTo>
                <a:lnTo>
                  <a:pt x="7622710" y="0"/>
                </a:lnTo>
                <a:lnTo>
                  <a:pt x="7622710" y="8641364"/>
                </a:lnTo>
                <a:lnTo>
                  <a:pt x="0" y="8641364"/>
                </a:lnTo>
                <a:lnTo>
                  <a:pt x="0" y="0"/>
                </a:lnTo>
                <a:close/>
              </a:path>
            </a:pathLst>
          </a:custGeom>
          <a:blipFill>
            <a:blip r:embed="rId3"/>
            <a:stretch>
              <a:fillRect l="0" t="-4228" r="0" b="-5521"/>
            </a:stretch>
          </a:blipFill>
        </p:spPr>
      </p:sp>
      <p:sp>
        <p:nvSpPr>
          <p:cNvPr name="TextBox 6" id="6"/>
          <p:cNvSpPr txBox="true"/>
          <p:nvPr/>
        </p:nvSpPr>
        <p:spPr>
          <a:xfrm rot="0">
            <a:off x="277701" y="2221960"/>
            <a:ext cx="6624059" cy="7252335"/>
          </a:xfrm>
          <a:prstGeom prst="rect">
            <a:avLst/>
          </a:prstGeom>
        </p:spPr>
        <p:txBody>
          <a:bodyPr anchor="t" rtlCol="false" tIns="0" lIns="0" bIns="0" rIns="0">
            <a:spAutoFit/>
          </a:bodyPr>
          <a:lstStyle/>
          <a:p>
            <a:pPr algn="l">
              <a:lnSpc>
                <a:spcPts val="4800"/>
              </a:lnSpc>
            </a:pPr>
            <a:r>
              <a:rPr lang="en-US" sz="2400" b="true">
                <a:solidFill>
                  <a:srgbClr val="FFFFFF"/>
                </a:solidFill>
                <a:latin typeface="Canva Sans Bold"/>
                <a:ea typeface="Canva Sans Bold"/>
                <a:cs typeface="Canva Sans Bold"/>
                <a:sym typeface="Canva Sans Bold"/>
              </a:rPr>
              <a:t>What is Behind-the-Meter?</a:t>
            </a:r>
          </a:p>
          <a:p>
            <a:pPr algn="l">
              <a:lnSpc>
                <a:spcPts val="4800"/>
              </a:lnSpc>
            </a:pPr>
            <a:r>
              <a:rPr lang="en-US" sz="2400">
                <a:solidFill>
                  <a:srgbClr val="FFFFFF"/>
                </a:solidFill>
                <a:latin typeface="Canva Sans"/>
                <a:ea typeface="Canva Sans"/>
                <a:cs typeface="Canva Sans"/>
                <a:sym typeface="Canva Sans"/>
              </a:rPr>
              <a:t>S</a:t>
            </a:r>
            <a:r>
              <a:rPr lang="en-US" sz="2400">
                <a:solidFill>
                  <a:srgbClr val="FFFFFF"/>
                </a:solidFill>
                <a:latin typeface="Canva Sans"/>
                <a:ea typeface="Canva Sans"/>
                <a:cs typeface="Canva Sans"/>
                <a:sym typeface="Canva Sans"/>
              </a:rPr>
              <a:t>olar system installed within the consumer's premises, on the customer's side of the electricity meter.</a:t>
            </a:r>
          </a:p>
          <a:p>
            <a:pPr algn="l">
              <a:lnSpc>
                <a:spcPts val="4800"/>
              </a:lnSpc>
            </a:pPr>
          </a:p>
          <a:p>
            <a:pPr algn="l">
              <a:lnSpc>
                <a:spcPts val="4800"/>
              </a:lnSpc>
            </a:pPr>
            <a:r>
              <a:rPr lang="en-US" b="true" sz="2400">
                <a:solidFill>
                  <a:srgbClr val="FFFFFF"/>
                </a:solidFill>
                <a:latin typeface="Canva Sans Bold"/>
                <a:ea typeface="Canva Sans Bold"/>
                <a:cs typeface="Canva Sans Bold"/>
                <a:sym typeface="Canva Sans Bold"/>
              </a:rPr>
              <a:t>What are the a</a:t>
            </a:r>
            <a:r>
              <a:rPr lang="en-US" b="true" sz="2400">
                <a:solidFill>
                  <a:srgbClr val="FFFFFF"/>
                </a:solidFill>
                <a:latin typeface="Canva Sans Bold"/>
                <a:ea typeface="Canva Sans Bold"/>
                <a:cs typeface="Canva Sans Bold"/>
                <a:sym typeface="Canva Sans Bold"/>
              </a:rPr>
              <a:t>dvantages?</a:t>
            </a:r>
          </a:p>
          <a:p>
            <a:pPr algn="l">
              <a:lnSpc>
                <a:spcPts val="4800"/>
              </a:lnSpc>
            </a:pPr>
            <a:r>
              <a:rPr lang="en-US" sz="2400">
                <a:solidFill>
                  <a:srgbClr val="FFFFFF"/>
                </a:solidFill>
                <a:latin typeface="Canva Sans"/>
                <a:ea typeface="Canva Sans"/>
                <a:cs typeface="Canva Sans"/>
                <a:sym typeface="Canva Sans"/>
              </a:rPr>
              <a:t>No transmission losses or open access charges with Instant savings</a:t>
            </a:r>
          </a:p>
          <a:p>
            <a:pPr algn="l">
              <a:lnSpc>
                <a:spcPts val="4800"/>
              </a:lnSpc>
            </a:pPr>
          </a:p>
          <a:p>
            <a:pPr algn="l">
              <a:lnSpc>
                <a:spcPts val="4800"/>
              </a:lnSpc>
            </a:pPr>
            <a:r>
              <a:rPr lang="en-US" b="true" sz="2400">
                <a:solidFill>
                  <a:srgbClr val="FFFFFF"/>
                </a:solidFill>
                <a:latin typeface="Canva Sans Bold"/>
                <a:ea typeface="Canva Sans Bold"/>
                <a:cs typeface="Canva Sans Bold"/>
                <a:sym typeface="Canva Sans Bold"/>
              </a:rPr>
              <a:t>Who is it for?</a:t>
            </a:r>
          </a:p>
          <a:p>
            <a:pPr algn="l">
              <a:lnSpc>
                <a:spcPts val="4800"/>
              </a:lnSpc>
            </a:pPr>
            <a:r>
              <a:rPr lang="en-US" sz="2400">
                <a:solidFill>
                  <a:srgbClr val="FFFFFF"/>
                </a:solidFill>
                <a:latin typeface="Canva Sans"/>
                <a:ea typeface="Canva Sans"/>
                <a:cs typeface="Canva Sans"/>
                <a:sym typeface="Canva Sans"/>
              </a:rPr>
              <a:t>Ideal for rooftops, industrial facilities, and high daytime load consumers</a:t>
            </a:r>
          </a:p>
        </p:txBody>
      </p:sp>
      <p:sp>
        <p:nvSpPr>
          <p:cNvPr name="TextBox 7" id="7"/>
          <p:cNvSpPr txBox="true"/>
          <p:nvPr/>
        </p:nvSpPr>
        <p:spPr>
          <a:xfrm rot="0">
            <a:off x="277701" y="337196"/>
            <a:ext cx="6624059" cy="1749425"/>
          </a:xfrm>
          <a:prstGeom prst="rect">
            <a:avLst/>
          </a:prstGeom>
        </p:spPr>
        <p:txBody>
          <a:bodyPr anchor="t" rtlCol="false" tIns="0" lIns="0" bIns="0" rIns="0">
            <a:spAutoFit/>
          </a:bodyPr>
          <a:lstStyle/>
          <a:p>
            <a:pPr algn="l">
              <a:lnSpc>
                <a:spcPts val="7000"/>
              </a:lnSpc>
              <a:spcBef>
                <a:spcPct val="0"/>
              </a:spcBef>
            </a:pPr>
            <a:r>
              <a:rPr lang="en-US" b="true" sz="5000">
                <a:solidFill>
                  <a:srgbClr val="FFFFFF"/>
                </a:solidFill>
                <a:latin typeface="Canva Sans Bold"/>
                <a:ea typeface="Canva Sans Bold"/>
                <a:cs typeface="Canva Sans Bold"/>
                <a:sym typeface="Canva Sans Bold"/>
              </a:rPr>
              <a:t>Behind the Meter Solution</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984741" y="2824589"/>
            <a:ext cx="10318518" cy="4637822"/>
            <a:chOff x="0" y="0"/>
            <a:chExt cx="13758025" cy="6183763"/>
          </a:xfrm>
        </p:grpSpPr>
        <p:sp>
          <p:nvSpPr>
            <p:cNvPr name="AutoShape 3" id="3"/>
            <p:cNvSpPr/>
            <p:nvPr/>
          </p:nvSpPr>
          <p:spPr>
            <a:xfrm rot="0">
              <a:off x="151649" y="0"/>
              <a:ext cx="13454727" cy="6183763"/>
            </a:xfrm>
            <a:prstGeom prst="rect">
              <a:avLst/>
            </a:prstGeom>
            <a:solidFill>
              <a:srgbClr val="00357A"/>
            </a:solidFill>
          </p:spPr>
        </p:sp>
        <p:sp>
          <p:nvSpPr>
            <p:cNvPr name="TextBox 4" id="4"/>
            <p:cNvSpPr txBox="true"/>
            <p:nvPr/>
          </p:nvSpPr>
          <p:spPr>
            <a:xfrm rot="0">
              <a:off x="0" y="1182649"/>
              <a:ext cx="13758025" cy="3666066"/>
            </a:xfrm>
            <a:prstGeom prst="rect">
              <a:avLst/>
            </a:prstGeom>
          </p:spPr>
          <p:txBody>
            <a:bodyPr anchor="t" rtlCol="false" tIns="0" lIns="0" bIns="0" rIns="0">
              <a:spAutoFit/>
            </a:bodyPr>
            <a:lstStyle/>
            <a:p>
              <a:pPr algn="ctr">
                <a:lnSpc>
                  <a:spcPts val="11200"/>
                </a:lnSpc>
                <a:spcBef>
                  <a:spcPct val="0"/>
                </a:spcBef>
              </a:pPr>
              <a:r>
                <a:rPr lang="en-US" b="true" sz="8000">
                  <a:solidFill>
                    <a:srgbClr val="FFFFFF"/>
                  </a:solidFill>
                  <a:latin typeface="Canva Sans Bold"/>
                  <a:ea typeface="Canva Sans Bold"/>
                  <a:cs typeface="Canva Sans Bold"/>
                  <a:sym typeface="Canva Sans Bold"/>
                </a:rPr>
                <a:t>Let’s Power the Future Together</a:t>
              </a:r>
            </a:p>
          </p:txBody>
        </p:sp>
      </p:grpSp>
      <p:grpSp>
        <p:nvGrpSpPr>
          <p:cNvPr name="Group 5" id="5"/>
          <p:cNvGrpSpPr/>
          <p:nvPr/>
        </p:nvGrpSpPr>
        <p:grpSpPr>
          <a:xfrm rot="0">
            <a:off x="14571668" y="4141091"/>
            <a:ext cx="2471871" cy="2488633"/>
            <a:chOff x="0" y="0"/>
            <a:chExt cx="7492987" cy="7543800"/>
          </a:xfrm>
        </p:grpSpPr>
        <p:sp>
          <p:nvSpPr>
            <p:cNvPr name="Freeform 6" id="6"/>
            <p:cNvSpPr/>
            <p:nvPr/>
          </p:nvSpPr>
          <p:spPr>
            <a:xfrm flipH="false" flipV="false" rot="0">
              <a:off x="0" y="0"/>
              <a:ext cx="7493000" cy="7543800"/>
            </a:xfrm>
            <a:custGeom>
              <a:avLst/>
              <a:gdLst/>
              <a:ahLst/>
              <a:cxnLst/>
              <a:rect r="r" b="b" t="t" l="l"/>
              <a:pathLst>
                <a:path h="7543800" w="7493000">
                  <a:moveTo>
                    <a:pt x="2887315" y="0"/>
                  </a:moveTo>
                  <a:lnTo>
                    <a:pt x="4605685" y="0"/>
                  </a:lnTo>
                  <a:cubicBezTo>
                    <a:pt x="5371448" y="0"/>
                    <a:pt x="6105848" y="304198"/>
                    <a:pt x="6647325" y="845675"/>
                  </a:cubicBezTo>
                  <a:cubicBezTo>
                    <a:pt x="7188802" y="1387152"/>
                    <a:pt x="7493000" y="2121552"/>
                    <a:pt x="7493000" y="2887315"/>
                  </a:cubicBezTo>
                  <a:lnTo>
                    <a:pt x="7493000" y="4656485"/>
                  </a:lnTo>
                  <a:cubicBezTo>
                    <a:pt x="7493000" y="5422248"/>
                    <a:pt x="7188802" y="6156648"/>
                    <a:pt x="6647325" y="6698125"/>
                  </a:cubicBezTo>
                  <a:cubicBezTo>
                    <a:pt x="6105848" y="7239602"/>
                    <a:pt x="5371448" y="7543800"/>
                    <a:pt x="4605685" y="7543800"/>
                  </a:cubicBezTo>
                  <a:lnTo>
                    <a:pt x="2887315" y="7543800"/>
                  </a:lnTo>
                  <a:cubicBezTo>
                    <a:pt x="2121552" y="7543800"/>
                    <a:pt x="1387152" y="7239602"/>
                    <a:pt x="845675" y="6698125"/>
                  </a:cubicBezTo>
                  <a:cubicBezTo>
                    <a:pt x="304198" y="6156648"/>
                    <a:pt x="0" y="5422248"/>
                    <a:pt x="0" y="4656485"/>
                  </a:cubicBezTo>
                  <a:lnTo>
                    <a:pt x="0" y="2887315"/>
                  </a:lnTo>
                  <a:cubicBezTo>
                    <a:pt x="0" y="2121552"/>
                    <a:pt x="304198" y="1387152"/>
                    <a:pt x="845675" y="845675"/>
                  </a:cubicBezTo>
                  <a:cubicBezTo>
                    <a:pt x="1387152" y="304198"/>
                    <a:pt x="2121552" y="0"/>
                    <a:pt x="2887315" y="0"/>
                  </a:cubicBezTo>
                  <a:close/>
                </a:path>
              </a:pathLst>
            </a:custGeom>
            <a:blipFill>
              <a:blip r:embed="rId2"/>
              <a:stretch>
                <a:fillRect l="0" t="0" r="0" b="0"/>
              </a:stretch>
            </a:blipFill>
          </p:spPr>
        </p:sp>
      </p:grpSp>
      <p:sp>
        <p:nvSpPr>
          <p:cNvPr name="Freeform 7" id="7"/>
          <p:cNvSpPr/>
          <p:nvPr/>
        </p:nvSpPr>
        <p:spPr>
          <a:xfrm flipH="false" flipV="false" rot="0">
            <a:off x="1310047" y="3899183"/>
            <a:ext cx="2488633" cy="2488633"/>
          </a:xfrm>
          <a:custGeom>
            <a:avLst/>
            <a:gdLst/>
            <a:ahLst/>
            <a:cxnLst/>
            <a:rect r="r" b="b" t="t" l="l"/>
            <a:pathLst>
              <a:path h="2488633" w="2488633">
                <a:moveTo>
                  <a:pt x="0" y="0"/>
                </a:moveTo>
                <a:lnTo>
                  <a:pt x="2488633" y="0"/>
                </a:lnTo>
                <a:lnTo>
                  <a:pt x="2488633" y="2488634"/>
                </a:lnTo>
                <a:lnTo>
                  <a:pt x="0" y="2488634"/>
                </a:lnTo>
                <a:lnTo>
                  <a:pt x="0" y="0"/>
                </a:lnTo>
                <a:close/>
              </a:path>
            </a:pathLst>
          </a:custGeom>
          <a:blipFill>
            <a:blip r:embed="rId3"/>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431157" y="-71509"/>
            <a:ext cx="6975314" cy="10287000"/>
          </a:xfrm>
          <a:prstGeom prst="rect">
            <a:avLst/>
          </a:prstGeom>
          <a:solidFill>
            <a:srgbClr val="00357A"/>
          </a:solidFill>
        </p:spPr>
      </p:sp>
      <p:grpSp>
        <p:nvGrpSpPr>
          <p:cNvPr name="Group 3" id="3"/>
          <p:cNvGrpSpPr/>
          <p:nvPr/>
        </p:nvGrpSpPr>
        <p:grpSpPr>
          <a:xfrm rot="0">
            <a:off x="212838" y="170302"/>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TextBox 5" id="5"/>
          <p:cNvSpPr txBox="true"/>
          <p:nvPr/>
        </p:nvSpPr>
        <p:spPr>
          <a:xfrm rot="0">
            <a:off x="11844551" y="4472032"/>
            <a:ext cx="5774828" cy="863600"/>
          </a:xfrm>
          <a:prstGeom prst="rect">
            <a:avLst/>
          </a:prstGeom>
        </p:spPr>
        <p:txBody>
          <a:bodyPr anchor="t" rtlCol="false" tIns="0" lIns="0" bIns="0" rIns="0">
            <a:spAutoFit/>
          </a:bodyPr>
          <a:lstStyle/>
          <a:p>
            <a:pPr algn="ctr">
              <a:lnSpc>
                <a:spcPts val="7000"/>
              </a:lnSpc>
              <a:spcBef>
                <a:spcPct val="0"/>
              </a:spcBef>
            </a:pPr>
            <a:r>
              <a:rPr lang="en-US" b="true" sz="5000">
                <a:solidFill>
                  <a:srgbClr val="F9FBFB"/>
                </a:solidFill>
                <a:latin typeface="Canva Sans Bold"/>
                <a:ea typeface="Canva Sans Bold"/>
                <a:cs typeface="Canva Sans Bold"/>
                <a:sym typeface="Canva Sans Bold"/>
              </a:rPr>
              <a:t>GEEKAY GROUP</a:t>
            </a:r>
          </a:p>
        </p:txBody>
      </p:sp>
      <p:sp>
        <p:nvSpPr>
          <p:cNvPr name="TextBox 6" id="6"/>
          <p:cNvSpPr txBox="true"/>
          <p:nvPr/>
        </p:nvSpPr>
        <p:spPr>
          <a:xfrm rot="0">
            <a:off x="1146627" y="1360881"/>
            <a:ext cx="8857699" cy="7722870"/>
          </a:xfrm>
          <a:prstGeom prst="rect">
            <a:avLst/>
          </a:prstGeom>
        </p:spPr>
        <p:txBody>
          <a:bodyPr anchor="t" rtlCol="false" tIns="0" lIns="0" bIns="0" rIns="0">
            <a:spAutoFit/>
          </a:bodyPr>
          <a:lstStyle/>
          <a:p>
            <a:pPr algn="just">
              <a:lnSpc>
                <a:spcPts val="3600"/>
              </a:lnSpc>
            </a:pPr>
          </a:p>
          <a:p>
            <a:pPr algn="just">
              <a:lnSpc>
                <a:spcPts val="3600"/>
              </a:lnSpc>
            </a:pPr>
            <a:r>
              <a:rPr lang="en-US" sz="1800">
                <a:solidFill>
                  <a:srgbClr val="191919"/>
                </a:solidFill>
                <a:latin typeface="Canva Sans"/>
                <a:ea typeface="Canva Sans"/>
                <a:cs typeface="Canva Sans"/>
                <a:sym typeface="Canva Sans"/>
              </a:rPr>
              <a:t>Founded in 1984 by Mr. Krishna Reddy Yarabolu, our group began its journey in shrimp farming. Over the past 35+ years, we have evolved from humble beginnings into a fully vertically integrated aquaculture enterprise, covering the entire value chain.</a:t>
            </a:r>
          </a:p>
          <a:p>
            <a:pPr algn="just">
              <a:lnSpc>
                <a:spcPts val="3600"/>
              </a:lnSpc>
            </a:pPr>
          </a:p>
          <a:p>
            <a:pPr algn="just">
              <a:lnSpc>
                <a:spcPts val="3600"/>
              </a:lnSpc>
            </a:pPr>
            <a:r>
              <a:rPr lang="en-US" sz="1800">
                <a:solidFill>
                  <a:srgbClr val="191919"/>
                </a:solidFill>
                <a:latin typeface="Canva Sans"/>
                <a:ea typeface="Canva Sans"/>
                <a:cs typeface="Canva Sans"/>
                <a:sym typeface="Canva Sans"/>
              </a:rPr>
              <a:t>    </a:t>
            </a:r>
            <a:r>
              <a:rPr lang="en-US" sz="1800">
                <a:solidFill>
                  <a:srgbClr val="191919"/>
                </a:solidFill>
                <a:latin typeface="Canva Sans"/>
                <a:ea typeface="Canva Sans"/>
                <a:cs typeface="Canva Sans"/>
                <a:sym typeface="Canva Sans"/>
              </a:rPr>
              <a:t>Guided by a strong commitment to sustainability and innovation, we diversified into plastic recycling and value-added plastic manufacturing, producing essential aquaculture products such as shrimp seed packaging covers, aerator impellers, PE floats, and customized components—supporting circular economy practices and reducing environmental impact.</a:t>
            </a:r>
          </a:p>
          <a:p>
            <a:pPr algn="just">
              <a:lnSpc>
                <a:spcPts val="3600"/>
              </a:lnSpc>
            </a:pPr>
          </a:p>
          <a:p>
            <a:pPr algn="just">
              <a:lnSpc>
                <a:spcPts val="3600"/>
              </a:lnSpc>
            </a:pPr>
            <a:r>
              <a:rPr lang="en-US" sz="1800">
                <a:solidFill>
                  <a:srgbClr val="191919"/>
                </a:solidFill>
                <a:latin typeface="Canva Sans"/>
                <a:ea typeface="Canva Sans"/>
                <a:cs typeface="Canva Sans"/>
                <a:sym typeface="Canva Sans"/>
              </a:rPr>
              <a:t>    </a:t>
            </a:r>
            <a:r>
              <a:rPr lang="en-US" sz="1800">
                <a:solidFill>
                  <a:srgbClr val="191919"/>
                </a:solidFill>
                <a:latin typeface="Canva Sans"/>
                <a:ea typeface="Canva Sans"/>
                <a:cs typeface="Canva Sans"/>
                <a:sym typeface="Canva Sans"/>
              </a:rPr>
              <a:t>Today, our operations are powered by 500+ direct employees, supported by a strong ecosystem of consultants, technical experts, and strategic partners. With a legacy rooted in trust, responsibility, and long-term thinking, we continue to create shared value for farmers, employees, customers, and society at large.</a:t>
            </a:r>
          </a:p>
          <a:p>
            <a:pPr algn="just">
              <a:lnSpc>
                <a:spcPts val="36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431157" y="-71509"/>
            <a:ext cx="6975314" cy="10287000"/>
          </a:xfrm>
          <a:prstGeom prst="rect">
            <a:avLst/>
          </a:prstGeom>
          <a:solidFill>
            <a:srgbClr val="00357A"/>
          </a:solidFill>
        </p:spPr>
      </p:sp>
      <p:grpSp>
        <p:nvGrpSpPr>
          <p:cNvPr name="Group 3" id="3"/>
          <p:cNvGrpSpPr/>
          <p:nvPr/>
        </p:nvGrpSpPr>
        <p:grpSpPr>
          <a:xfrm rot="0">
            <a:off x="212838" y="170302"/>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TextBox 5" id="5"/>
          <p:cNvSpPr txBox="true"/>
          <p:nvPr/>
        </p:nvSpPr>
        <p:spPr>
          <a:xfrm rot="0">
            <a:off x="11844551" y="4472032"/>
            <a:ext cx="5774828" cy="863600"/>
          </a:xfrm>
          <a:prstGeom prst="rect">
            <a:avLst/>
          </a:prstGeom>
        </p:spPr>
        <p:txBody>
          <a:bodyPr anchor="t" rtlCol="false" tIns="0" lIns="0" bIns="0" rIns="0">
            <a:spAutoFit/>
          </a:bodyPr>
          <a:lstStyle/>
          <a:p>
            <a:pPr algn="ctr">
              <a:lnSpc>
                <a:spcPts val="7000"/>
              </a:lnSpc>
              <a:spcBef>
                <a:spcPct val="0"/>
              </a:spcBef>
            </a:pPr>
            <a:r>
              <a:rPr lang="en-US" b="true" sz="5000">
                <a:solidFill>
                  <a:srgbClr val="F9FBFB"/>
                </a:solidFill>
                <a:latin typeface="Canva Sans Bold"/>
                <a:ea typeface="Canva Sans Bold"/>
                <a:cs typeface="Canva Sans Bold"/>
                <a:sym typeface="Canva Sans Bold"/>
              </a:rPr>
              <a:t>OUR VISION</a:t>
            </a:r>
          </a:p>
        </p:txBody>
      </p:sp>
      <p:sp>
        <p:nvSpPr>
          <p:cNvPr name="TextBox 6" id="6"/>
          <p:cNvSpPr txBox="true"/>
          <p:nvPr/>
        </p:nvSpPr>
        <p:spPr>
          <a:xfrm rot="0">
            <a:off x="1329472" y="1690513"/>
            <a:ext cx="9471020" cy="5894070"/>
          </a:xfrm>
          <a:prstGeom prst="rect">
            <a:avLst/>
          </a:prstGeom>
        </p:spPr>
        <p:txBody>
          <a:bodyPr anchor="t" rtlCol="false" tIns="0" lIns="0" bIns="0" rIns="0">
            <a:spAutoFit/>
          </a:bodyPr>
          <a:lstStyle/>
          <a:p>
            <a:pPr algn="just">
              <a:lnSpc>
                <a:spcPts val="3600"/>
              </a:lnSpc>
            </a:pPr>
            <a:r>
              <a:rPr lang="en-US" sz="1800" b="true">
                <a:solidFill>
                  <a:srgbClr val="191919"/>
                </a:solidFill>
                <a:latin typeface="Canva Sans Bold"/>
                <a:ea typeface="Canva Sans Bold"/>
                <a:cs typeface="Canva Sans Bold"/>
                <a:sym typeface="Canva Sans Bold"/>
              </a:rPr>
              <a:t>Empowering a Net-Zero Tomorrow Through Clean Energy Innovation</a:t>
            </a:r>
          </a:p>
          <a:p>
            <a:pPr algn="just">
              <a:lnSpc>
                <a:spcPts val="3600"/>
              </a:lnSpc>
            </a:pPr>
          </a:p>
          <a:p>
            <a:pPr algn="just">
              <a:lnSpc>
                <a:spcPts val="3600"/>
              </a:lnSpc>
            </a:pPr>
            <a:r>
              <a:rPr lang="en-US" sz="1800">
                <a:solidFill>
                  <a:srgbClr val="191919"/>
                </a:solidFill>
                <a:latin typeface="Canva Sans"/>
                <a:ea typeface="Canva Sans"/>
                <a:cs typeface="Canva Sans"/>
                <a:sym typeface="Canva Sans"/>
              </a:rPr>
              <a:t>    </a:t>
            </a:r>
            <a:r>
              <a:rPr lang="en-US" sz="1800">
                <a:solidFill>
                  <a:srgbClr val="191919"/>
                </a:solidFill>
                <a:latin typeface="Canva Sans"/>
                <a:ea typeface="Canva Sans"/>
                <a:cs typeface="Canva Sans"/>
                <a:sym typeface="Canva Sans"/>
              </a:rPr>
              <a:t>Our vision is to accelerate the global transition toward a sustainable future by anchoring our strategic investments in the powerful synergy of Solar Energy, Electric Mobility (EV), and Battery Energy Storage Systems (BESS). By fusing high-efficiency generation and advanced storage into a unified ecosystem, we aim to eliminate fossil fuel dependency and build resilient, localized power grids.</a:t>
            </a:r>
          </a:p>
          <a:p>
            <a:pPr algn="just">
              <a:lnSpc>
                <a:spcPts val="3600"/>
              </a:lnSpc>
            </a:pPr>
          </a:p>
          <a:p>
            <a:pPr algn="just">
              <a:lnSpc>
                <a:spcPts val="3600"/>
              </a:lnSpc>
            </a:pPr>
            <a:r>
              <a:rPr lang="en-US" sz="1800">
                <a:solidFill>
                  <a:srgbClr val="191919"/>
                </a:solidFill>
                <a:latin typeface="Canva Sans"/>
                <a:ea typeface="Canva Sans"/>
                <a:cs typeface="Canva Sans"/>
                <a:sym typeface="Canva Sans"/>
              </a:rPr>
              <a:t>   </a:t>
            </a:r>
            <a:r>
              <a:rPr lang="en-US" sz="1800">
                <a:solidFill>
                  <a:srgbClr val="191919"/>
                </a:solidFill>
                <a:latin typeface="Canva Sans"/>
                <a:ea typeface="Canva Sans"/>
                <a:cs typeface="Canva Sans"/>
                <a:sym typeface="Canva Sans"/>
              </a:rPr>
              <a:t>Driven by a steadfast commitment to sustainability, we engineer our projects to maximize long-term Environmental, Social, and Governance (ESG) impact. From implementing circular lifecycle practices in battery manufacturing to decarbonizing transit systems, our investments are designed to protect the planet while delivering clean, reliable energy for generations to come.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431157" y="-71509"/>
            <a:ext cx="6975314" cy="10287000"/>
          </a:xfrm>
          <a:prstGeom prst="rect">
            <a:avLst/>
          </a:prstGeom>
          <a:solidFill>
            <a:srgbClr val="00357A"/>
          </a:solidFill>
        </p:spPr>
      </p:sp>
      <p:grpSp>
        <p:nvGrpSpPr>
          <p:cNvPr name="Group 3" id="3"/>
          <p:cNvGrpSpPr/>
          <p:nvPr/>
        </p:nvGrpSpPr>
        <p:grpSpPr>
          <a:xfrm rot="0">
            <a:off x="212838" y="170302"/>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grpSp>
        <p:nvGrpSpPr>
          <p:cNvPr name="Group 5" id="5"/>
          <p:cNvGrpSpPr/>
          <p:nvPr/>
        </p:nvGrpSpPr>
        <p:grpSpPr>
          <a:xfrm rot="0">
            <a:off x="558585" y="1539963"/>
            <a:ext cx="10534046" cy="7718337"/>
            <a:chOff x="0" y="0"/>
            <a:chExt cx="1109316" cy="812800"/>
          </a:xfrm>
        </p:grpSpPr>
        <p:sp>
          <p:nvSpPr>
            <p:cNvPr name="Freeform 6" id="6"/>
            <p:cNvSpPr/>
            <p:nvPr/>
          </p:nvSpPr>
          <p:spPr>
            <a:xfrm flipH="false" flipV="false" rot="0">
              <a:off x="0" y="0"/>
              <a:ext cx="1109316" cy="812800"/>
            </a:xfrm>
            <a:custGeom>
              <a:avLst/>
              <a:gdLst/>
              <a:ahLst/>
              <a:cxnLst/>
              <a:rect r="r" b="b" t="t" l="l"/>
              <a:pathLst>
                <a:path h="812800" w="1109316">
                  <a:moveTo>
                    <a:pt x="16904" y="0"/>
                  </a:moveTo>
                  <a:lnTo>
                    <a:pt x="1092412" y="0"/>
                  </a:lnTo>
                  <a:cubicBezTo>
                    <a:pt x="1096895" y="0"/>
                    <a:pt x="1101195" y="1781"/>
                    <a:pt x="1104365" y="4951"/>
                  </a:cubicBezTo>
                  <a:cubicBezTo>
                    <a:pt x="1107535" y="8121"/>
                    <a:pt x="1109316" y="12421"/>
                    <a:pt x="1109316" y="16904"/>
                  </a:cubicBezTo>
                  <a:lnTo>
                    <a:pt x="1109316" y="795896"/>
                  </a:lnTo>
                  <a:cubicBezTo>
                    <a:pt x="1109316" y="805232"/>
                    <a:pt x="1101748" y="812800"/>
                    <a:pt x="1092412" y="812800"/>
                  </a:cubicBezTo>
                  <a:lnTo>
                    <a:pt x="16904" y="812800"/>
                  </a:lnTo>
                  <a:cubicBezTo>
                    <a:pt x="7568" y="812800"/>
                    <a:pt x="0" y="805232"/>
                    <a:pt x="0" y="795896"/>
                  </a:cubicBezTo>
                  <a:lnTo>
                    <a:pt x="0" y="16904"/>
                  </a:lnTo>
                  <a:cubicBezTo>
                    <a:pt x="0" y="7568"/>
                    <a:pt x="7568" y="0"/>
                    <a:pt x="16904" y="0"/>
                  </a:cubicBezTo>
                  <a:close/>
                </a:path>
              </a:pathLst>
            </a:custGeom>
            <a:blipFill>
              <a:blip r:embed="rId3"/>
              <a:stretch>
                <a:fillRect l="-839" t="-3388" r="-64" b="-4546"/>
              </a:stretch>
            </a:blipFill>
          </p:spPr>
        </p:sp>
      </p:grpSp>
      <p:sp>
        <p:nvSpPr>
          <p:cNvPr name="TextBox 7" id="7"/>
          <p:cNvSpPr txBox="true"/>
          <p:nvPr/>
        </p:nvSpPr>
        <p:spPr>
          <a:xfrm rot="0">
            <a:off x="11844551" y="4472032"/>
            <a:ext cx="5774828" cy="1749425"/>
          </a:xfrm>
          <a:prstGeom prst="rect">
            <a:avLst/>
          </a:prstGeom>
        </p:spPr>
        <p:txBody>
          <a:bodyPr anchor="t" rtlCol="false" tIns="0" lIns="0" bIns="0" rIns="0">
            <a:spAutoFit/>
          </a:bodyPr>
          <a:lstStyle/>
          <a:p>
            <a:pPr algn="ctr">
              <a:lnSpc>
                <a:spcPts val="7000"/>
              </a:lnSpc>
              <a:spcBef>
                <a:spcPct val="0"/>
              </a:spcBef>
            </a:pPr>
            <a:r>
              <a:rPr lang="en-US" b="true" sz="5000">
                <a:solidFill>
                  <a:srgbClr val="F9FBFB"/>
                </a:solidFill>
                <a:latin typeface="Canva Sans Bold"/>
                <a:ea typeface="Canva Sans Bold"/>
                <a:cs typeface="Canva Sans Bold"/>
                <a:sym typeface="Canva Sans Bold"/>
              </a:rPr>
              <a:t>The Power Cost Challenge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431157" y="-71509"/>
            <a:ext cx="6975314" cy="10287000"/>
          </a:xfrm>
          <a:prstGeom prst="rect">
            <a:avLst/>
          </a:prstGeom>
          <a:solidFill>
            <a:srgbClr val="00357A"/>
          </a:solidFill>
        </p:spPr>
      </p:sp>
      <p:grpSp>
        <p:nvGrpSpPr>
          <p:cNvPr name="Group 3" id="3"/>
          <p:cNvGrpSpPr/>
          <p:nvPr/>
        </p:nvGrpSpPr>
        <p:grpSpPr>
          <a:xfrm rot="0">
            <a:off x="212838" y="170302"/>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Freeform 5" id="5"/>
          <p:cNvSpPr/>
          <p:nvPr/>
        </p:nvSpPr>
        <p:spPr>
          <a:xfrm flipH="false" flipV="false" rot="0">
            <a:off x="679732" y="1311270"/>
            <a:ext cx="10476582" cy="7338104"/>
          </a:xfrm>
          <a:custGeom>
            <a:avLst/>
            <a:gdLst/>
            <a:ahLst/>
            <a:cxnLst/>
            <a:rect r="r" b="b" t="t" l="l"/>
            <a:pathLst>
              <a:path h="7338104" w="10476582">
                <a:moveTo>
                  <a:pt x="0" y="0"/>
                </a:moveTo>
                <a:lnTo>
                  <a:pt x="10476582" y="0"/>
                </a:lnTo>
                <a:lnTo>
                  <a:pt x="10476582" y="7338104"/>
                </a:lnTo>
                <a:lnTo>
                  <a:pt x="0" y="7338104"/>
                </a:lnTo>
                <a:lnTo>
                  <a:pt x="0" y="0"/>
                </a:lnTo>
                <a:close/>
              </a:path>
            </a:pathLst>
          </a:custGeom>
          <a:blipFill>
            <a:blip r:embed="rId3"/>
            <a:stretch>
              <a:fillRect l="0" t="0" r="0" b="-7434"/>
            </a:stretch>
          </a:blipFill>
        </p:spPr>
      </p:sp>
      <p:sp>
        <p:nvSpPr>
          <p:cNvPr name="TextBox 6" id="6"/>
          <p:cNvSpPr txBox="true"/>
          <p:nvPr/>
        </p:nvSpPr>
        <p:spPr>
          <a:xfrm rot="0">
            <a:off x="11849671" y="535588"/>
            <a:ext cx="6138286" cy="2635250"/>
          </a:xfrm>
          <a:prstGeom prst="rect">
            <a:avLst/>
          </a:prstGeom>
        </p:spPr>
        <p:txBody>
          <a:bodyPr anchor="t" rtlCol="false" tIns="0" lIns="0" bIns="0" rIns="0">
            <a:spAutoFit/>
          </a:bodyPr>
          <a:lstStyle/>
          <a:p>
            <a:pPr algn="ctr">
              <a:lnSpc>
                <a:spcPts val="7000"/>
              </a:lnSpc>
              <a:spcBef>
                <a:spcPct val="0"/>
              </a:spcBef>
            </a:pPr>
            <a:r>
              <a:rPr lang="en-US" b="true" sz="5000">
                <a:solidFill>
                  <a:srgbClr val="F9FBFB"/>
                </a:solidFill>
                <a:latin typeface="Canva Sans Bold"/>
                <a:ea typeface="Canva Sans Bold"/>
                <a:cs typeface="Canva Sans Bold"/>
                <a:sym typeface="Canva Sans Bold"/>
              </a:rPr>
              <a:t>Our S</a:t>
            </a:r>
            <a:r>
              <a:rPr lang="en-US" b="true" sz="5000">
                <a:solidFill>
                  <a:srgbClr val="F9FBFB"/>
                </a:solidFill>
                <a:latin typeface="Canva Sans Bold"/>
                <a:ea typeface="Canva Sans Bold"/>
                <a:cs typeface="Canva Sans Bold"/>
                <a:sym typeface="Canva Sans Bold"/>
              </a:rPr>
              <a:t>olution: Open Access &amp; Discounted Power</a:t>
            </a:r>
          </a:p>
        </p:txBody>
      </p:sp>
      <p:sp>
        <p:nvSpPr>
          <p:cNvPr name="TextBox 7" id="7"/>
          <p:cNvSpPr txBox="true"/>
          <p:nvPr/>
        </p:nvSpPr>
        <p:spPr>
          <a:xfrm rot="0">
            <a:off x="11581005" y="3514185"/>
            <a:ext cx="6406952" cy="4293870"/>
          </a:xfrm>
          <a:prstGeom prst="rect">
            <a:avLst/>
          </a:prstGeom>
        </p:spPr>
        <p:txBody>
          <a:bodyPr anchor="t" rtlCol="false" tIns="0" lIns="0" bIns="0" rIns="0">
            <a:spAutoFit/>
          </a:bodyPr>
          <a:lstStyle/>
          <a:p>
            <a:pPr algn="l">
              <a:lnSpc>
                <a:spcPts val="4320"/>
              </a:lnSpc>
            </a:pPr>
            <a:r>
              <a:rPr lang="en-US" sz="2400">
                <a:solidFill>
                  <a:srgbClr val="FFFFFF"/>
                </a:solidFill>
                <a:latin typeface="Canva Sans"/>
                <a:ea typeface="Canva Sans"/>
                <a:cs typeface="Canva Sans"/>
                <a:sym typeface="Canva Sans"/>
              </a:rPr>
              <a:t>☀️ </a:t>
            </a:r>
            <a:r>
              <a:rPr lang="en-US" b="true" sz="2400">
                <a:solidFill>
                  <a:srgbClr val="FFFFFF"/>
                </a:solidFill>
                <a:latin typeface="Canva Sans Bold"/>
                <a:ea typeface="Canva Sans Bold"/>
                <a:cs typeface="Canva Sans Bold"/>
                <a:sym typeface="Canva Sans Bold"/>
              </a:rPr>
              <a:t>We Generate Solar Power</a:t>
            </a:r>
          </a:p>
          <a:p>
            <a:pPr algn="l">
              <a:lnSpc>
                <a:spcPts val="4320"/>
              </a:lnSpc>
            </a:pPr>
            <a:r>
              <a:rPr lang="en-US" sz="2400">
                <a:solidFill>
                  <a:srgbClr val="FFFFFF"/>
                </a:solidFill>
                <a:latin typeface="Canva Sans"/>
                <a:ea typeface="Canva Sans"/>
                <a:cs typeface="Canva Sans"/>
                <a:sym typeface="Canva Sans"/>
              </a:rPr>
              <a:t> From our utility-scale solar power plant</a:t>
            </a:r>
          </a:p>
          <a:p>
            <a:pPr algn="l">
              <a:lnSpc>
                <a:spcPts val="4320"/>
              </a:lnSpc>
            </a:pPr>
            <a:r>
              <a:rPr lang="en-US" sz="2400">
                <a:solidFill>
                  <a:srgbClr val="FFFFFF"/>
                </a:solidFill>
                <a:latin typeface="Canva Sans"/>
                <a:ea typeface="Canva Sans"/>
                <a:cs typeface="Canva Sans"/>
                <a:sym typeface="Canva Sans"/>
              </a:rPr>
              <a:t>➡️</a:t>
            </a:r>
            <a:r>
              <a:rPr lang="en-US" b="true" sz="2400">
                <a:solidFill>
                  <a:srgbClr val="FFFFFF"/>
                </a:solidFill>
                <a:latin typeface="Canva Sans Bold"/>
                <a:ea typeface="Canva Sans Bold"/>
                <a:cs typeface="Canva Sans Bold"/>
                <a:sym typeface="Canva Sans Bold"/>
              </a:rPr>
              <a:t> Inject into Grid Network</a:t>
            </a:r>
          </a:p>
          <a:p>
            <a:pPr algn="l">
              <a:lnSpc>
                <a:spcPts val="4320"/>
              </a:lnSpc>
            </a:pPr>
            <a:r>
              <a:rPr lang="en-US" sz="2400">
                <a:solidFill>
                  <a:srgbClr val="FFFFFF"/>
                </a:solidFill>
                <a:latin typeface="Canva Sans"/>
                <a:ea typeface="Canva Sans"/>
                <a:cs typeface="Canva Sans"/>
                <a:sym typeface="Canva Sans"/>
              </a:rPr>
              <a:t> Using approved Open Access framework</a:t>
            </a:r>
          </a:p>
          <a:p>
            <a:pPr algn="l">
              <a:lnSpc>
                <a:spcPts val="4320"/>
              </a:lnSpc>
            </a:pPr>
            <a:r>
              <a:rPr lang="en-US" sz="2400">
                <a:solidFill>
                  <a:srgbClr val="FFFFFF"/>
                </a:solidFill>
                <a:latin typeface="Canva Sans"/>
                <a:ea typeface="Canva Sans"/>
                <a:cs typeface="Canva Sans"/>
                <a:sym typeface="Canva Sans"/>
              </a:rPr>
              <a:t>➡️</a:t>
            </a:r>
            <a:r>
              <a:rPr lang="en-US" b="true" sz="2400">
                <a:solidFill>
                  <a:srgbClr val="FFFFFF"/>
                </a:solidFill>
                <a:latin typeface="Canva Sans Bold"/>
                <a:ea typeface="Canva Sans Bold"/>
                <a:cs typeface="Canva Sans Bold"/>
                <a:sym typeface="Canva Sans Bold"/>
              </a:rPr>
              <a:t> You Consume Power</a:t>
            </a:r>
          </a:p>
          <a:p>
            <a:pPr algn="l">
              <a:lnSpc>
                <a:spcPts val="4320"/>
              </a:lnSpc>
            </a:pPr>
            <a:r>
              <a:rPr lang="en-US" sz="2400">
                <a:solidFill>
                  <a:srgbClr val="FFFFFF"/>
                </a:solidFill>
                <a:latin typeface="Canva Sans"/>
                <a:ea typeface="Canva Sans"/>
                <a:cs typeface="Canva Sans"/>
                <a:sym typeface="Canva Sans"/>
              </a:rPr>
              <a:t> At your facility through existing connection</a:t>
            </a:r>
          </a:p>
          <a:p>
            <a:pPr algn="l">
              <a:lnSpc>
                <a:spcPts val="4320"/>
              </a:lnSpc>
            </a:pPr>
            <a:r>
              <a:rPr lang="en-US" sz="2400">
                <a:solidFill>
                  <a:srgbClr val="FFFFFF"/>
                </a:solidFill>
                <a:latin typeface="Canva Sans"/>
                <a:ea typeface="Canva Sans"/>
                <a:cs typeface="Canva Sans"/>
                <a:sym typeface="Canva Sans"/>
              </a:rPr>
              <a:t>➡️</a:t>
            </a:r>
            <a:r>
              <a:rPr lang="en-US" b="true" sz="2400">
                <a:solidFill>
                  <a:srgbClr val="FFFFFF"/>
                </a:solidFill>
                <a:latin typeface="Canva Sans Bold"/>
                <a:ea typeface="Canva Sans Bold"/>
                <a:cs typeface="Canva Sans Bold"/>
                <a:sym typeface="Canva Sans Bold"/>
              </a:rPr>
              <a:t> You Save Money</a:t>
            </a:r>
          </a:p>
          <a:p>
            <a:pPr algn="l">
              <a:lnSpc>
                <a:spcPts val="4320"/>
              </a:lnSpc>
            </a:pPr>
            <a:r>
              <a:rPr lang="en-US" sz="2400">
                <a:solidFill>
                  <a:srgbClr val="FFFFFF"/>
                </a:solidFill>
                <a:latin typeface="Canva Sans"/>
                <a:ea typeface="Canva Sans"/>
                <a:cs typeface="Canva Sans"/>
                <a:sym typeface="Canva Sans"/>
              </a:rPr>
              <a:t> Lower tariff than regular DISCOM rates</a:t>
            </a:r>
          </a:p>
        </p:txBody>
      </p:sp>
      <p:sp>
        <p:nvSpPr>
          <p:cNvPr name="TextBox 8" id="8"/>
          <p:cNvSpPr txBox="true"/>
          <p:nvPr/>
        </p:nvSpPr>
        <p:spPr>
          <a:xfrm rot="0">
            <a:off x="12414968" y="8227603"/>
            <a:ext cx="5007693" cy="1030697"/>
          </a:xfrm>
          <a:prstGeom prst="rect">
            <a:avLst/>
          </a:prstGeom>
        </p:spPr>
        <p:txBody>
          <a:bodyPr anchor="t" rtlCol="false" tIns="0" lIns="0" bIns="0" rIns="0">
            <a:spAutoFit/>
          </a:bodyPr>
          <a:lstStyle/>
          <a:p>
            <a:pPr algn="l">
              <a:lnSpc>
                <a:spcPts val="4177"/>
              </a:lnSpc>
            </a:pPr>
            <a:r>
              <a:rPr lang="en-US" sz="2983" b="true">
                <a:solidFill>
                  <a:srgbClr val="FFFFFF"/>
                </a:solidFill>
                <a:latin typeface="Canva Sans Bold"/>
                <a:ea typeface="Canva Sans Bold"/>
                <a:cs typeface="Canva Sans Bold"/>
                <a:sym typeface="Canva Sans Bold"/>
              </a:rPr>
              <a:t>Zero Capex Mode Available</a:t>
            </a:r>
          </a:p>
          <a:p>
            <a:pPr algn="l">
              <a:lnSpc>
                <a:spcPts val="4177"/>
              </a:lnSpc>
              <a:spcBef>
                <a:spcPct val="0"/>
              </a:spcBef>
            </a:pPr>
            <a:r>
              <a:rPr lang="en-US" b="true" sz="2983">
                <a:solidFill>
                  <a:srgbClr val="FFFFFF"/>
                </a:solidFill>
                <a:latin typeface="Canva Sans Bold"/>
                <a:ea typeface="Canva Sans Bold"/>
                <a:cs typeface="Canva Sans Bold"/>
                <a:sym typeface="Canva Sans Bold"/>
              </a:rPr>
              <a:t>60 days onboarding</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431157" y="-71509"/>
            <a:ext cx="6975314" cy="10287000"/>
          </a:xfrm>
          <a:prstGeom prst="rect">
            <a:avLst/>
          </a:prstGeom>
          <a:solidFill>
            <a:srgbClr val="00357A"/>
          </a:solidFill>
        </p:spPr>
      </p:sp>
      <p:grpSp>
        <p:nvGrpSpPr>
          <p:cNvPr name="Group 3" id="3"/>
          <p:cNvGrpSpPr/>
          <p:nvPr/>
        </p:nvGrpSpPr>
        <p:grpSpPr>
          <a:xfrm rot="0">
            <a:off x="212838" y="170302"/>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Freeform 5" id="5"/>
          <p:cNvSpPr/>
          <p:nvPr/>
        </p:nvSpPr>
        <p:spPr>
          <a:xfrm flipH="false" flipV="false" rot="0">
            <a:off x="498948" y="1731181"/>
            <a:ext cx="10664955" cy="7527119"/>
          </a:xfrm>
          <a:custGeom>
            <a:avLst/>
            <a:gdLst/>
            <a:ahLst/>
            <a:cxnLst/>
            <a:rect r="r" b="b" t="t" l="l"/>
            <a:pathLst>
              <a:path h="7527119" w="10664955">
                <a:moveTo>
                  <a:pt x="0" y="0"/>
                </a:moveTo>
                <a:lnTo>
                  <a:pt x="10664955" y="0"/>
                </a:lnTo>
                <a:lnTo>
                  <a:pt x="10664955" y="7527119"/>
                </a:lnTo>
                <a:lnTo>
                  <a:pt x="0" y="7527119"/>
                </a:lnTo>
                <a:lnTo>
                  <a:pt x="0" y="0"/>
                </a:lnTo>
                <a:close/>
              </a:path>
            </a:pathLst>
          </a:custGeom>
          <a:blipFill>
            <a:blip r:embed="rId3"/>
            <a:stretch>
              <a:fillRect l="0" t="-6114" r="-1171" b="-8204"/>
            </a:stretch>
          </a:blipFill>
        </p:spPr>
      </p:sp>
      <p:sp>
        <p:nvSpPr>
          <p:cNvPr name="TextBox 6" id="6"/>
          <p:cNvSpPr txBox="true"/>
          <p:nvPr/>
        </p:nvSpPr>
        <p:spPr>
          <a:xfrm rot="0">
            <a:off x="11606353" y="4967216"/>
            <a:ext cx="6390382" cy="863600"/>
          </a:xfrm>
          <a:prstGeom prst="rect">
            <a:avLst/>
          </a:prstGeom>
        </p:spPr>
        <p:txBody>
          <a:bodyPr anchor="t" rtlCol="false" tIns="0" lIns="0" bIns="0" rIns="0">
            <a:spAutoFit/>
          </a:bodyPr>
          <a:lstStyle/>
          <a:p>
            <a:pPr algn="ctr">
              <a:lnSpc>
                <a:spcPts val="7000"/>
              </a:lnSpc>
              <a:spcBef>
                <a:spcPct val="0"/>
              </a:spcBef>
            </a:pPr>
            <a:r>
              <a:rPr lang="en-US" b="true" sz="5000">
                <a:solidFill>
                  <a:srgbClr val="FFFFFF"/>
                </a:solidFill>
                <a:latin typeface="Canva Sans Bold"/>
                <a:ea typeface="Canva Sans Bold"/>
                <a:cs typeface="Canva Sans Bold"/>
                <a:sym typeface="Canva Sans Bold"/>
              </a:rPr>
              <a:t>What is Open Access</a:t>
            </a:r>
          </a:p>
        </p:txBody>
      </p:sp>
      <p:sp>
        <p:nvSpPr>
          <p:cNvPr name="TextBox 7" id="7"/>
          <p:cNvSpPr txBox="true"/>
          <p:nvPr/>
        </p:nvSpPr>
        <p:spPr>
          <a:xfrm rot="0">
            <a:off x="2654495" y="2213021"/>
            <a:ext cx="6935375" cy="435609"/>
          </a:xfrm>
          <a:prstGeom prst="rect">
            <a:avLst/>
          </a:prstGeom>
        </p:spPr>
        <p:txBody>
          <a:bodyPr anchor="t" rtlCol="false" tIns="0" lIns="0" bIns="0" rIns="0">
            <a:spAutoFit/>
          </a:bodyPr>
          <a:lstStyle/>
          <a:p>
            <a:pPr algn="ctr">
              <a:lnSpc>
                <a:spcPts val="3800"/>
              </a:lnSpc>
            </a:pPr>
            <a:r>
              <a:rPr lang="en-US" b="true" sz="1900">
                <a:solidFill>
                  <a:srgbClr val="545454"/>
                </a:solidFill>
                <a:latin typeface="Canva Sans Bold"/>
                <a:ea typeface="Canva Sans Bold"/>
                <a:cs typeface="Canva Sans Bold"/>
                <a:sym typeface="Canva Sans Bold"/>
              </a:rPr>
              <a:t>T</a:t>
            </a:r>
            <a:r>
              <a:rPr lang="en-US" b="true" sz="1900">
                <a:solidFill>
                  <a:srgbClr val="545454"/>
                </a:solidFill>
                <a:latin typeface="Canva Sans Bold"/>
                <a:ea typeface="Canva Sans Bold"/>
                <a:cs typeface="Canva Sans Bold"/>
                <a:sym typeface="Canva Sans Bold"/>
              </a:rPr>
              <a:t>ypically &gt;100 kW depending on state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0" y="-81724"/>
            <a:ext cx="6975314" cy="10287000"/>
          </a:xfrm>
          <a:prstGeom prst="rect">
            <a:avLst/>
          </a:prstGeom>
          <a:solidFill>
            <a:srgbClr val="00357A"/>
          </a:solidFill>
        </p:spPr>
      </p:sp>
      <p:grpSp>
        <p:nvGrpSpPr>
          <p:cNvPr name="Group 3" id="3"/>
          <p:cNvGrpSpPr/>
          <p:nvPr/>
        </p:nvGrpSpPr>
        <p:grpSpPr>
          <a:xfrm rot="0">
            <a:off x="17121414" y="149871"/>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Freeform 5" id="5"/>
          <p:cNvSpPr/>
          <p:nvPr/>
        </p:nvSpPr>
        <p:spPr>
          <a:xfrm flipH="false" flipV="false" rot="0">
            <a:off x="8386644" y="691588"/>
            <a:ext cx="7727253" cy="9042731"/>
          </a:xfrm>
          <a:custGeom>
            <a:avLst/>
            <a:gdLst/>
            <a:ahLst/>
            <a:cxnLst/>
            <a:rect r="r" b="b" t="t" l="l"/>
            <a:pathLst>
              <a:path h="9042731" w="7727253">
                <a:moveTo>
                  <a:pt x="0" y="0"/>
                </a:moveTo>
                <a:lnTo>
                  <a:pt x="7727254" y="0"/>
                </a:lnTo>
                <a:lnTo>
                  <a:pt x="7727254" y="9042731"/>
                </a:lnTo>
                <a:lnTo>
                  <a:pt x="0" y="9042731"/>
                </a:lnTo>
                <a:lnTo>
                  <a:pt x="0" y="0"/>
                </a:lnTo>
                <a:close/>
              </a:path>
            </a:pathLst>
          </a:custGeom>
          <a:blipFill>
            <a:blip r:embed="rId3"/>
            <a:stretch>
              <a:fillRect l="0" t="-5669" r="0" b="-5851"/>
            </a:stretch>
          </a:blipFill>
        </p:spPr>
      </p:sp>
      <p:sp>
        <p:nvSpPr>
          <p:cNvPr name="TextBox 6" id="6"/>
          <p:cNvSpPr txBox="true"/>
          <p:nvPr/>
        </p:nvSpPr>
        <p:spPr>
          <a:xfrm rot="0">
            <a:off x="653585" y="5038725"/>
            <a:ext cx="5944890" cy="863600"/>
          </a:xfrm>
          <a:prstGeom prst="rect">
            <a:avLst/>
          </a:prstGeom>
        </p:spPr>
        <p:txBody>
          <a:bodyPr anchor="t" rtlCol="false" tIns="0" lIns="0" bIns="0" rIns="0">
            <a:spAutoFit/>
          </a:bodyPr>
          <a:lstStyle/>
          <a:p>
            <a:pPr algn="ctr">
              <a:lnSpc>
                <a:spcPts val="7000"/>
              </a:lnSpc>
              <a:spcBef>
                <a:spcPct val="0"/>
              </a:spcBef>
            </a:pPr>
            <a:r>
              <a:rPr lang="en-US" b="true" sz="5000">
                <a:solidFill>
                  <a:srgbClr val="FFFFFF"/>
                </a:solidFill>
                <a:latin typeface="Canva Sans Bold"/>
                <a:ea typeface="Canva Sans Bold"/>
                <a:cs typeface="Canva Sans Bold"/>
                <a:sym typeface="Canva Sans Bold"/>
              </a:rPr>
              <a:t>Why Open Access?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431157" y="-71509"/>
            <a:ext cx="6975314" cy="10287000"/>
          </a:xfrm>
          <a:prstGeom prst="rect">
            <a:avLst/>
          </a:prstGeom>
          <a:solidFill>
            <a:srgbClr val="00357A"/>
          </a:solidFill>
        </p:spPr>
      </p:sp>
      <p:grpSp>
        <p:nvGrpSpPr>
          <p:cNvPr name="Group 3" id="3"/>
          <p:cNvGrpSpPr/>
          <p:nvPr/>
        </p:nvGrpSpPr>
        <p:grpSpPr>
          <a:xfrm rot="0">
            <a:off x="212838" y="170302"/>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Freeform 5" id="5"/>
          <p:cNvSpPr/>
          <p:nvPr/>
        </p:nvSpPr>
        <p:spPr>
          <a:xfrm flipH="false" flipV="false" rot="0">
            <a:off x="679732" y="1545947"/>
            <a:ext cx="10194609" cy="8081779"/>
          </a:xfrm>
          <a:custGeom>
            <a:avLst/>
            <a:gdLst/>
            <a:ahLst/>
            <a:cxnLst/>
            <a:rect r="r" b="b" t="t" l="l"/>
            <a:pathLst>
              <a:path h="8081779" w="10194609">
                <a:moveTo>
                  <a:pt x="0" y="0"/>
                </a:moveTo>
                <a:lnTo>
                  <a:pt x="10194609" y="0"/>
                </a:lnTo>
                <a:lnTo>
                  <a:pt x="10194609" y="8081779"/>
                </a:lnTo>
                <a:lnTo>
                  <a:pt x="0" y="8081779"/>
                </a:lnTo>
                <a:lnTo>
                  <a:pt x="0" y="0"/>
                </a:lnTo>
                <a:close/>
              </a:path>
            </a:pathLst>
          </a:custGeom>
          <a:blipFill>
            <a:blip r:embed="rId3"/>
            <a:stretch>
              <a:fillRect l="0" t="-7030" r="-2325" b="-6717"/>
            </a:stretch>
          </a:blipFill>
        </p:spPr>
      </p:sp>
      <p:sp>
        <p:nvSpPr>
          <p:cNvPr name="TextBox 6" id="6"/>
          <p:cNvSpPr txBox="true"/>
          <p:nvPr/>
        </p:nvSpPr>
        <p:spPr>
          <a:xfrm rot="0">
            <a:off x="7618575" y="6509929"/>
            <a:ext cx="2160656" cy="982082"/>
          </a:xfrm>
          <a:prstGeom prst="rect">
            <a:avLst/>
          </a:prstGeom>
        </p:spPr>
        <p:txBody>
          <a:bodyPr anchor="t" rtlCol="false" tIns="0" lIns="0" bIns="0" rIns="0">
            <a:spAutoFit/>
          </a:bodyPr>
          <a:lstStyle/>
          <a:p>
            <a:pPr algn="l">
              <a:lnSpc>
                <a:spcPts val="4036"/>
              </a:lnSpc>
            </a:pPr>
            <a:r>
              <a:rPr lang="en-US" sz="2018">
                <a:solidFill>
                  <a:srgbClr val="FFDE59"/>
                </a:solidFill>
                <a:latin typeface="Canva Sans"/>
                <a:ea typeface="Canva Sans"/>
                <a:cs typeface="Canva Sans"/>
                <a:sym typeface="Canva Sans"/>
              </a:rPr>
              <a:t>Banking Charges</a:t>
            </a:r>
          </a:p>
          <a:p>
            <a:pPr algn="l">
              <a:lnSpc>
                <a:spcPts val="4036"/>
              </a:lnSpc>
            </a:pPr>
          </a:p>
        </p:txBody>
      </p:sp>
      <p:grpSp>
        <p:nvGrpSpPr>
          <p:cNvPr name="Group 7" id="7"/>
          <p:cNvGrpSpPr/>
          <p:nvPr/>
        </p:nvGrpSpPr>
        <p:grpSpPr>
          <a:xfrm rot="0">
            <a:off x="7526948" y="6671854"/>
            <a:ext cx="3086100" cy="330613"/>
            <a:chOff x="0" y="0"/>
            <a:chExt cx="812800" cy="87075"/>
          </a:xfrm>
        </p:grpSpPr>
        <p:sp>
          <p:nvSpPr>
            <p:cNvPr name="Freeform 8" id="8"/>
            <p:cNvSpPr/>
            <p:nvPr/>
          </p:nvSpPr>
          <p:spPr>
            <a:xfrm flipH="false" flipV="false" rot="0">
              <a:off x="0" y="0"/>
              <a:ext cx="812800" cy="87075"/>
            </a:xfrm>
            <a:custGeom>
              <a:avLst/>
              <a:gdLst/>
              <a:ahLst/>
              <a:cxnLst/>
              <a:rect r="r" b="b" t="t" l="l"/>
              <a:pathLst>
                <a:path h="87075" w="812800">
                  <a:moveTo>
                    <a:pt x="0" y="0"/>
                  </a:moveTo>
                  <a:lnTo>
                    <a:pt x="812800" y="0"/>
                  </a:lnTo>
                  <a:lnTo>
                    <a:pt x="812800" y="87075"/>
                  </a:lnTo>
                  <a:lnTo>
                    <a:pt x="0" y="87075"/>
                  </a:lnTo>
                  <a:close/>
                </a:path>
              </a:pathLst>
            </a:custGeom>
            <a:solidFill>
              <a:srgbClr val="FFFFFF"/>
            </a:solidFill>
          </p:spPr>
        </p:sp>
        <p:sp>
          <p:nvSpPr>
            <p:cNvPr name="TextBox 9" id="9"/>
            <p:cNvSpPr txBox="true"/>
            <p:nvPr/>
          </p:nvSpPr>
          <p:spPr>
            <a:xfrm>
              <a:off x="0" y="-161925"/>
              <a:ext cx="812800" cy="249000"/>
            </a:xfrm>
            <a:prstGeom prst="rect">
              <a:avLst/>
            </a:prstGeom>
          </p:spPr>
          <p:txBody>
            <a:bodyPr anchor="ctr" rtlCol="false" tIns="50800" lIns="50800" bIns="50800" rIns="50800"/>
            <a:lstStyle/>
            <a:p>
              <a:pPr algn="ctr">
                <a:lnSpc>
                  <a:spcPts val="4036"/>
                </a:lnSpc>
              </a:pPr>
            </a:p>
          </p:txBody>
        </p:sp>
      </p:grpSp>
      <p:sp>
        <p:nvSpPr>
          <p:cNvPr name="TextBox 10" id="10"/>
          <p:cNvSpPr txBox="true"/>
          <p:nvPr/>
        </p:nvSpPr>
        <p:spPr>
          <a:xfrm rot="0">
            <a:off x="11911051" y="4144891"/>
            <a:ext cx="6015526" cy="1749425"/>
          </a:xfrm>
          <a:prstGeom prst="rect">
            <a:avLst/>
          </a:prstGeom>
        </p:spPr>
        <p:txBody>
          <a:bodyPr anchor="t" rtlCol="false" tIns="0" lIns="0" bIns="0" rIns="0">
            <a:spAutoFit/>
          </a:bodyPr>
          <a:lstStyle/>
          <a:p>
            <a:pPr algn="ctr">
              <a:lnSpc>
                <a:spcPts val="7000"/>
              </a:lnSpc>
            </a:pPr>
            <a:r>
              <a:rPr lang="en-US" sz="5000" b="true">
                <a:solidFill>
                  <a:srgbClr val="FFFFFF"/>
                </a:solidFill>
                <a:latin typeface="Canva Sans Bold"/>
                <a:ea typeface="Canva Sans Bold"/>
                <a:cs typeface="Canva Sans Bold"/>
                <a:sym typeface="Canva Sans Bold"/>
              </a:rPr>
              <a:t>Charges in </a:t>
            </a:r>
          </a:p>
          <a:p>
            <a:pPr algn="ctr">
              <a:lnSpc>
                <a:spcPts val="7000"/>
              </a:lnSpc>
              <a:spcBef>
                <a:spcPct val="0"/>
              </a:spcBef>
            </a:pPr>
            <a:r>
              <a:rPr lang="en-US" b="true" sz="5000">
                <a:solidFill>
                  <a:srgbClr val="FFFFFF"/>
                </a:solidFill>
                <a:latin typeface="Canva Sans Bold"/>
                <a:ea typeface="Canva Sans Bold"/>
                <a:cs typeface="Canva Sans Bold"/>
                <a:sym typeface="Canva Sans Bold"/>
              </a:rPr>
              <a:t>Open Access</a:t>
            </a:r>
            <a:r>
              <a:rPr lang="en-US" b="true" sz="5000">
                <a:solidFill>
                  <a:srgbClr val="FFFFFF"/>
                </a:solidFill>
                <a:latin typeface="Canva Sans Bold"/>
                <a:ea typeface="Canva Sans Bold"/>
                <a:cs typeface="Canva Sans Bold"/>
                <a:sym typeface="Canva Sans Bold"/>
              </a:rPr>
              <a:t>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1431157" y="-71509"/>
            <a:ext cx="6975314" cy="10287000"/>
          </a:xfrm>
          <a:prstGeom prst="rect">
            <a:avLst/>
          </a:prstGeom>
          <a:solidFill>
            <a:srgbClr val="00357A"/>
          </a:solidFill>
        </p:spPr>
      </p:sp>
      <p:grpSp>
        <p:nvGrpSpPr>
          <p:cNvPr name="Group 3" id="3"/>
          <p:cNvGrpSpPr/>
          <p:nvPr/>
        </p:nvGrpSpPr>
        <p:grpSpPr>
          <a:xfrm rot="0">
            <a:off x="212838" y="170302"/>
            <a:ext cx="933790" cy="940122"/>
            <a:chOff x="0" y="0"/>
            <a:chExt cx="7492987" cy="7543800"/>
          </a:xfrm>
        </p:grpSpPr>
        <p:sp>
          <p:nvSpPr>
            <p:cNvPr name="Freeform 4" id="4"/>
            <p:cNvSpPr/>
            <p:nvPr/>
          </p:nvSpPr>
          <p:spPr>
            <a:xfrm flipH="false" flipV="false" rot="0">
              <a:off x="0" y="0"/>
              <a:ext cx="7493000" cy="7543800"/>
            </a:xfrm>
            <a:custGeom>
              <a:avLst/>
              <a:gdLst/>
              <a:ahLst/>
              <a:cxnLst/>
              <a:rect r="r" b="b" t="t" l="l"/>
              <a:pathLst>
                <a:path h="7543800" w="7493000">
                  <a:moveTo>
                    <a:pt x="0" y="0"/>
                  </a:moveTo>
                  <a:lnTo>
                    <a:pt x="7493000" y="0"/>
                  </a:lnTo>
                  <a:lnTo>
                    <a:pt x="7493000" y="7543800"/>
                  </a:lnTo>
                  <a:lnTo>
                    <a:pt x="0" y="7543800"/>
                  </a:lnTo>
                  <a:lnTo>
                    <a:pt x="0" y="0"/>
                  </a:lnTo>
                  <a:close/>
                </a:path>
              </a:pathLst>
            </a:custGeom>
            <a:blipFill>
              <a:blip r:embed="rId2"/>
              <a:stretch>
                <a:fillRect l="0" t="0" r="0" b="0"/>
              </a:stretch>
            </a:blipFill>
          </p:spPr>
        </p:sp>
      </p:grpSp>
      <p:sp>
        <p:nvSpPr>
          <p:cNvPr name="Freeform 5" id="5"/>
          <p:cNvSpPr/>
          <p:nvPr/>
        </p:nvSpPr>
        <p:spPr>
          <a:xfrm flipH="false" flipV="false" rot="0">
            <a:off x="1146627" y="1479461"/>
            <a:ext cx="9590879" cy="7977923"/>
          </a:xfrm>
          <a:custGeom>
            <a:avLst/>
            <a:gdLst/>
            <a:ahLst/>
            <a:cxnLst/>
            <a:rect r="r" b="b" t="t" l="l"/>
            <a:pathLst>
              <a:path h="7977923" w="9590879">
                <a:moveTo>
                  <a:pt x="0" y="0"/>
                </a:moveTo>
                <a:lnTo>
                  <a:pt x="9590879" y="0"/>
                </a:lnTo>
                <a:lnTo>
                  <a:pt x="9590879" y="7977923"/>
                </a:lnTo>
                <a:lnTo>
                  <a:pt x="0" y="7977923"/>
                </a:lnTo>
                <a:lnTo>
                  <a:pt x="0" y="0"/>
                </a:lnTo>
                <a:close/>
              </a:path>
            </a:pathLst>
          </a:custGeom>
          <a:blipFill>
            <a:blip r:embed="rId3"/>
            <a:stretch>
              <a:fillRect l="-3233" t="0" r="-3662" b="-10034"/>
            </a:stretch>
          </a:blipFill>
        </p:spPr>
      </p:sp>
      <p:sp>
        <p:nvSpPr>
          <p:cNvPr name="TextBox 6" id="6"/>
          <p:cNvSpPr txBox="true"/>
          <p:nvPr/>
        </p:nvSpPr>
        <p:spPr>
          <a:xfrm rot="0">
            <a:off x="11804893" y="535588"/>
            <a:ext cx="6227843" cy="1749425"/>
          </a:xfrm>
          <a:prstGeom prst="rect">
            <a:avLst/>
          </a:prstGeom>
        </p:spPr>
        <p:txBody>
          <a:bodyPr anchor="t" rtlCol="false" tIns="0" lIns="0" bIns="0" rIns="0">
            <a:spAutoFit/>
          </a:bodyPr>
          <a:lstStyle/>
          <a:p>
            <a:pPr algn="ctr">
              <a:lnSpc>
                <a:spcPts val="7000"/>
              </a:lnSpc>
              <a:spcBef>
                <a:spcPct val="0"/>
              </a:spcBef>
            </a:pPr>
            <a:r>
              <a:rPr lang="en-US" b="true" sz="5000">
                <a:solidFill>
                  <a:srgbClr val="FFFFFF"/>
                </a:solidFill>
                <a:latin typeface="Canva Sans Bold"/>
                <a:ea typeface="Canva Sans Bold"/>
                <a:cs typeface="Canva Sans Bold"/>
                <a:sym typeface="Canva Sans Bold"/>
              </a:rPr>
              <a:t>Open Access Captive</a:t>
            </a:r>
          </a:p>
        </p:txBody>
      </p:sp>
      <p:sp>
        <p:nvSpPr>
          <p:cNvPr name="TextBox 7" id="7"/>
          <p:cNvSpPr txBox="true"/>
          <p:nvPr/>
        </p:nvSpPr>
        <p:spPr>
          <a:xfrm rot="0">
            <a:off x="11820760" y="2469107"/>
            <a:ext cx="6133879" cy="6033135"/>
          </a:xfrm>
          <a:prstGeom prst="rect">
            <a:avLst/>
          </a:prstGeom>
        </p:spPr>
        <p:txBody>
          <a:bodyPr anchor="t" rtlCol="false" tIns="0" lIns="0" bIns="0" rIns="0">
            <a:spAutoFit/>
          </a:bodyPr>
          <a:lstStyle/>
          <a:p>
            <a:pPr algn="l">
              <a:lnSpc>
                <a:spcPts val="4800"/>
              </a:lnSpc>
            </a:pPr>
            <a:r>
              <a:rPr lang="en-US" sz="2400" b="true">
                <a:solidFill>
                  <a:srgbClr val="FFFFFF"/>
                </a:solidFill>
                <a:latin typeface="Canva Sans Bold"/>
                <a:ea typeface="Canva Sans Bold"/>
                <a:cs typeface="Canva Sans Bold"/>
                <a:sym typeface="Canva Sans Bold"/>
              </a:rPr>
              <a:t>Captive Model:</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C</a:t>
            </a:r>
            <a:r>
              <a:rPr lang="en-US" sz="2400">
                <a:solidFill>
                  <a:srgbClr val="FFFFFF"/>
                </a:solidFill>
                <a:latin typeface="Canva Sans"/>
                <a:ea typeface="Canva Sans"/>
                <a:cs typeface="Canva Sans"/>
                <a:sym typeface="Canva Sans"/>
              </a:rPr>
              <a:t>onsumer owns ≥26% equity in the power plant</a:t>
            </a:r>
          </a:p>
          <a:p>
            <a:pPr algn="l">
              <a:lnSpc>
                <a:spcPts val="4800"/>
              </a:lnSpc>
            </a:pPr>
            <a:r>
              <a:rPr lang="en-US" sz="2400">
                <a:solidFill>
                  <a:srgbClr val="FFFFFF"/>
                </a:solidFill>
                <a:latin typeface="Canva Sans"/>
                <a:ea typeface="Canva Sans"/>
                <a:cs typeface="Canva Sans"/>
                <a:sym typeface="Canva Sans"/>
              </a:rPr>
              <a:t>Advantages:</a:t>
            </a:r>
          </a:p>
          <a:p>
            <a:pPr algn="l" marL="518160" indent="-259080" lvl="1">
              <a:lnSpc>
                <a:spcPts val="4800"/>
              </a:lnSpc>
              <a:buFont typeface="Arial"/>
              <a:buChar char="•"/>
            </a:pPr>
            <a:r>
              <a:rPr lang="en-US" sz="2400">
                <a:solidFill>
                  <a:srgbClr val="FFFFFF"/>
                </a:solidFill>
                <a:latin typeface="Canva Sans"/>
                <a:ea typeface="Canva Sans"/>
                <a:cs typeface="Canva Sans"/>
                <a:sym typeface="Canva Sans"/>
              </a:rPr>
              <a:t>Significant reduction/elimination of:</a:t>
            </a:r>
          </a:p>
          <a:p>
            <a:pPr algn="l" marL="1036320" indent="-345440" lvl="2">
              <a:lnSpc>
                <a:spcPts val="4800"/>
              </a:lnSpc>
              <a:buFont typeface="Arial"/>
              <a:buChar char="⚬"/>
            </a:pPr>
            <a:r>
              <a:rPr lang="en-US" sz="2400">
                <a:solidFill>
                  <a:srgbClr val="FFFFFF"/>
                </a:solidFill>
                <a:latin typeface="Canva Sans"/>
                <a:ea typeface="Canva Sans"/>
                <a:cs typeface="Canva Sans"/>
                <a:sym typeface="Canva Sans"/>
              </a:rPr>
              <a:t>Cross Subsidy Surcharge</a:t>
            </a:r>
          </a:p>
          <a:p>
            <a:pPr algn="l" marL="1036320" indent="-345440" lvl="2">
              <a:lnSpc>
                <a:spcPts val="4800"/>
              </a:lnSpc>
              <a:buFont typeface="Arial"/>
              <a:buChar char="⚬"/>
            </a:pPr>
            <a:r>
              <a:rPr lang="en-US" sz="2400">
                <a:solidFill>
                  <a:srgbClr val="FFFFFF"/>
                </a:solidFill>
                <a:latin typeface="Canva Sans"/>
                <a:ea typeface="Canva Sans"/>
                <a:cs typeface="Canva Sans"/>
                <a:sym typeface="Canva Sans"/>
              </a:rPr>
              <a:t>Additional Surcharge</a:t>
            </a:r>
          </a:p>
          <a:p>
            <a:pPr algn="l">
              <a:lnSpc>
                <a:spcPts val="4800"/>
              </a:lnSpc>
            </a:pPr>
          </a:p>
          <a:p>
            <a:pPr algn="l">
              <a:lnSpc>
                <a:spcPts val="4800"/>
              </a:lnSpc>
            </a:pPr>
          </a:p>
          <a:p>
            <a:pPr algn="l">
              <a:lnSpc>
                <a:spcPts val="4800"/>
              </a:lnSpc>
            </a:pPr>
          </a:p>
        </p:txBody>
      </p:sp>
      <p:sp>
        <p:nvSpPr>
          <p:cNvPr name="TextBox 8" id="8"/>
          <p:cNvSpPr txBox="true"/>
          <p:nvPr/>
        </p:nvSpPr>
        <p:spPr>
          <a:xfrm rot="0">
            <a:off x="12219583" y="8016681"/>
            <a:ext cx="5039717" cy="913973"/>
          </a:xfrm>
          <a:prstGeom prst="rect">
            <a:avLst/>
          </a:prstGeom>
        </p:spPr>
        <p:txBody>
          <a:bodyPr anchor="t" rtlCol="false" tIns="0" lIns="0" bIns="0" rIns="0">
            <a:spAutoFit/>
          </a:bodyPr>
          <a:lstStyle/>
          <a:p>
            <a:pPr algn="ctr">
              <a:lnSpc>
                <a:spcPts val="4037"/>
              </a:lnSpc>
            </a:pPr>
            <a:r>
              <a:rPr lang="en-US" b="true" sz="2883">
                <a:solidFill>
                  <a:srgbClr val="FFFFFF"/>
                </a:solidFill>
                <a:latin typeface="Canva Sans Bold"/>
                <a:ea typeface="Canva Sans Bold"/>
                <a:cs typeface="Canva Sans Bold"/>
                <a:sym typeface="Canva Sans Bold"/>
              </a:rPr>
              <a:t>Zero Capex Model Available </a:t>
            </a:r>
          </a:p>
          <a:p>
            <a:pPr algn="ctr">
              <a:lnSpc>
                <a:spcPts val="3359"/>
              </a:lnSpc>
              <a:spcBef>
                <a:spcPct val="0"/>
              </a:spcBef>
            </a:pPr>
            <a:r>
              <a:rPr lang="en-US" b="true" sz="2400">
                <a:solidFill>
                  <a:srgbClr val="FFFFFF"/>
                </a:solidFill>
                <a:latin typeface="Canva Sans Bold"/>
                <a:ea typeface="Canva Sans Bold"/>
                <a:cs typeface="Canva Sans Bold"/>
                <a:sym typeface="Canva Sans Bold"/>
              </a:rPr>
              <a:t>(60 days onboarding)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DAHG_La6Fxs</dc:identifier>
  <dcterms:modified xsi:type="dcterms:W3CDTF">2011-08-01T06:04:30Z</dcterms:modified>
  <cp:revision>1</cp:revision>
  <dc:title>SOLAR - SALES PICTH</dc:title>
</cp:coreProperties>
</file>